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66" r:id="rId3"/>
    <p:sldId id="277" r:id="rId4"/>
    <p:sldId id="262" r:id="rId5"/>
    <p:sldId id="282" r:id="rId6"/>
    <p:sldId id="263" r:id="rId7"/>
    <p:sldId id="283" r:id="rId8"/>
    <p:sldId id="264" r:id="rId9"/>
    <p:sldId id="284" r:id="rId10"/>
    <p:sldId id="265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rin, Katy (KAS)" initials="MK(" lastIdx="22" clrIdx="0">
    <p:extLst/>
  </p:cmAuthor>
  <p:cmAuthor id="2" name="Thomas, Rachel" initials="TR" lastIdx="2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4" autoAdjust="0"/>
    <p:restoredTop sz="96706" autoAdjust="0"/>
  </p:normalViewPr>
  <p:slideViewPr>
    <p:cSldViewPr snapToGrid="0">
      <p:cViewPr>
        <p:scale>
          <a:sx n="130" d="100"/>
          <a:sy n="130" d="100"/>
        </p:scale>
        <p:origin x="-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20" Type="http://schemas.openxmlformats.org/officeDocument/2006/relationships/customXml" Target="../customXML/item3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ce320d9913b640c9" Type="http://schemas.openxmlformats.org/officeDocument/2006/relationships/customXml" Target="/customXML/item2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D5380-A439-42A0-AE10-6873DCB52208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12836-71C7-40F7-BF1A-EFB7C87FE6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73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12836-71C7-40F7-BF1A-EFB7C87FE64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2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12836-71C7-40F7-BF1A-EFB7C87FE64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42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12836-71C7-40F7-BF1A-EFB7C87FE64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328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12836-71C7-40F7-BF1A-EFB7C87FE64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42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23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16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02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75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48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96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10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59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1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54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7C5F-6D35-4318-96C8-183BEB2DB73A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E3E1-40AB-4F8D-98CF-3980E20BDC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3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83231-B94C-4CBD-B7C4-5CF63426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Cyfnod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2 Metro De Cymru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8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4C382B45-3119-47BA-BD00-2B9ED91FAE38}"/>
              </a:ext>
            </a:extLst>
          </p:cNvPr>
          <p:cNvGrpSpPr/>
          <p:nvPr/>
        </p:nvGrpSpPr>
        <p:grpSpPr>
          <a:xfrm>
            <a:off x="45625" y="41177"/>
            <a:ext cx="12100750" cy="6775646"/>
            <a:chOff x="104502" y="164620"/>
            <a:chExt cx="11913329" cy="6601939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54F92C4-618E-46FC-AA10-DD4C01CD4D97}"/>
                </a:ext>
              </a:extLst>
            </p:cNvPr>
            <p:cNvSpPr/>
            <p:nvPr/>
          </p:nvSpPr>
          <p:spPr>
            <a:xfrm>
              <a:off x="987552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Dim 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hwyluso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pecyn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TAM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ehangach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="" xmlns:a16="http://schemas.microsoft.com/office/drawing/2014/main" id="{232B6138-6604-4CE9-884E-A151D390CF9B}"/>
                </a:ext>
              </a:extLst>
            </p:cNvPr>
            <p:cNvSpPr/>
            <p:nvPr/>
          </p:nvSpPr>
          <p:spPr>
            <a:xfrm>
              <a:off x="9575076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5DC5E3DF-DB03-45A6-B161-9488DBDFFAAD}"/>
                </a:ext>
              </a:extLst>
            </p:cNvPr>
            <p:cNvSpPr/>
            <p:nvPr/>
          </p:nvSpPr>
          <p:spPr>
            <a:xfrm>
              <a:off x="743276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Dim 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hwyluso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pecyn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TAM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ehangach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0D4EE1C5-A9FB-465E-A246-EE03C9FF800B}"/>
                </a:ext>
              </a:extLst>
            </p:cNvPr>
            <p:cNvSpPr/>
            <p:nvPr/>
          </p:nvSpPr>
          <p:spPr>
            <a:xfrm>
              <a:off x="104502" y="696682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ochr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cyflenwi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 depo bresennol yn Nhreganna:</a:t>
              </a:r>
            </a:p>
            <a:p>
              <a:pPr marL="450850" lvl="1" indent="-952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Cyfyngiadau oherwydd capasiti yng nghyffordd Gorllewin Caerdydd</a:t>
              </a:r>
            </a:p>
            <a:p>
              <a:pPr marL="450850" lvl="1" indent="-952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Dim digon o gyfleusterau/lle i gadw a chynnal cerbydau newydd RhCC</a:t>
              </a:r>
            </a:p>
            <a:p>
              <a:pPr marL="285750" lvl="1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Os na fydd depo newydd, bydd angen i dernau redeg yn wag ar gychwyn a diwedd y diwrnod gwaith</a:t>
              </a:r>
            </a:p>
            <a:p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safbwynt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defnyddwyr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Dim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Cymdeithasol-economaidd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Dim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234C3877-B158-4AAB-B4BD-47B3D2D7128D}"/>
                </a:ext>
              </a:extLst>
            </p:cNvPr>
            <p:cNvSpPr/>
            <p:nvPr/>
          </p:nvSpPr>
          <p:spPr>
            <a:xfrm>
              <a:off x="254725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MewnbynnauCDRhE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Prynu tir a chlirio’r safle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Mynediad ffordd newydd dros bont newydd, mynd a dod yn Ffynnon Tâf, fydd yn golygu symud platfformau presennol Gorsaf Ffynnon Tâf, a phont droed newydd dros Orsaf Ffynnon Tâf, gan gynnwys gwelliannau i’r Rhwydwaith Beicio Cenedlaethol (Llwybr Tâf)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£41.5 miliwn</a:t>
              </a:r>
            </a:p>
            <a:p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2F651737-5EC2-4C40-96EC-A23CAF083419}"/>
                </a:ext>
              </a:extLst>
            </p:cNvPr>
            <p:cNvSpPr/>
            <p:nvPr/>
          </p:nvSpPr>
          <p:spPr>
            <a:xfrm>
              <a:off x="499001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Bydd y gwaith yn galluogi creu depo newydd all gymryd cerbydau newydd RhCC i’r Leins TAM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Mantais o ran bod yn ddibynadwy – bydd y depo newydd yn Ffynnon Tâf yn golygu mynediad uniongyrchol i’r Leins TAM Lines, yn hytrach na gorfod anfon cerbydau trwy Gaerydd Canolog. Bydd hyn yn fantais o ran bod yn ddibynadwy, yn enwedig cyn cyfnod prysur y bore pan mae angen gosod y trenau’n barod am eu gwasanaeth cyntaf i Gaerydd.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 i amgylchedd Gorsaf Ffynnon Tâf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 i’r Rhwydwaith Beicio Cenedlaethol</a:t>
              </a:r>
            </a:p>
            <a:p>
              <a:endParaRPr lang="cy-GB" sz="7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Dangosydd Allbwn CDRhE : </a:t>
              </a:r>
              <a:r>
                <a:rPr lang="cy-GB" sz="75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Creu neu wella cyfleusterau rhwng-fodd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Dangosydd Allbwn CDRhE : Datblygu tir</a:t>
              </a:r>
              <a:endParaRPr lang="cy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cy-GB" sz="7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cy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="" xmlns:a16="http://schemas.microsoft.com/office/drawing/2014/main" id="{036386A3-1765-4A25-BC9B-16C4DF0DC66D}"/>
                </a:ext>
              </a:extLst>
            </p:cNvPr>
            <p:cNvSpPr/>
            <p:nvPr/>
          </p:nvSpPr>
          <p:spPr>
            <a:xfrm>
              <a:off x="7132321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="" xmlns:a16="http://schemas.microsoft.com/office/drawing/2014/main" id="{E527B4E7-2325-4A6A-9A3E-F5914253276B}"/>
                </a:ext>
              </a:extLst>
            </p:cNvPr>
            <p:cNvSpPr/>
            <p:nvPr/>
          </p:nvSpPr>
          <p:spPr>
            <a:xfrm>
              <a:off x="4689566" y="342900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="" xmlns:a16="http://schemas.microsoft.com/office/drawing/2014/main" id="{14B9F612-77C8-4C01-94A6-0CEBD26EC292}"/>
                </a:ext>
              </a:extLst>
            </p:cNvPr>
            <p:cNvSpPr/>
            <p:nvPr/>
          </p:nvSpPr>
          <p:spPr>
            <a:xfrm>
              <a:off x="2246811" y="3429000"/>
              <a:ext cx="278675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5FE262B9-7BCD-4943-ABD6-558FD52E4391}"/>
                </a:ext>
              </a:extLst>
            </p:cNvPr>
            <p:cNvSpPr/>
            <p:nvPr/>
          </p:nvSpPr>
          <p:spPr>
            <a:xfrm>
              <a:off x="104502" y="16462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Cyd-destun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3AB42D75-4E01-42A0-8598-BB21ED644CD4}"/>
                </a:ext>
              </a:extLst>
            </p:cNvPr>
            <p:cNvSpPr/>
            <p:nvPr/>
          </p:nvSpPr>
          <p:spPr>
            <a:xfrm>
              <a:off x="254725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D637606A-8C32-40B2-8543-53D2B872C297}"/>
                </a:ext>
              </a:extLst>
            </p:cNvPr>
            <p:cNvSpPr/>
            <p:nvPr/>
          </p:nvSpPr>
          <p:spPr>
            <a:xfrm>
              <a:off x="499001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4908CC95-4C86-4398-A40E-E5264FCE6846}"/>
                </a:ext>
              </a:extLst>
            </p:cNvPr>
            <p:cNvSpPr/>
            <p:nvPr/>
          </p:nvSpPr>
          <p:spPr>
            <a:xfrm>
              <a:off x="743276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Deilliannau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00AE32B5-539D-4DB2-BCAC-108DBA8A5CE6}"/>
                </a:ext>
              </a:extLst>
            </p:cNvPr>
            <p:cNvSpPr/>
            <p:nvPr/>
          </p:nvSpPr>
          <p:spPr>
            <a:xfrm>
              <a:off x="987552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Effaith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89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54F92C4-618E-46FC-AA10-DD4C01CD4D97}"/>
              </a:ext>
            </a:extLst>
          </p:cNvPr>
          <p:cNvSpPr/>
          <p:nvPr/>
        </p:nvSpPr>
        <p:spPr>
          <a:xfrm>
            <a:off x="9970363" y="437322"/>
            <a:ext cx="2176012" cy="63795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Trafnidiaeth: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Newidiadau posib i rywdwaith y bysus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Llai o dagfeydd i weddill defnyddwyr y ffyrdd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Manteision i weddill defnyddwyr y ffyrdd oherwydd bod amser siwrneiau yn fwy dibynadwy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Dangosydd Allbwn CDRhE – Llai o allyriadau CO2 oherwydd llai o kilometrau mewn ceir / cerbydau newydd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Gwell ansawdd aer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Manteision diogelwch ac amgylcheddol eraill, gan gynnwys sŵn</a:t>
            </a:r>
          </a:p>
          <a:p>
            <a:r>
              <a: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Cymdeithasol-economaidd:</a:t>
            </a:r>
          </a:p>
          <a:p>
            <a:r>
              <a:rPr lang="cy-GB" sz="7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r>
              <a:rPr lang="cy-GB" sz="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Trigolion:</a:t>
            </a:r>
          </a:p>
          <a:p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Swyddi: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Llai o ddiffyg gweithgaredd economaidd / diweithdra – pobl yn symud i’r gweithlu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Pobl yn cael swyddi sy’n talu’n well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Pobl yn gweithio mwy o oriau</a:t>
            </a:r>
          </a:p>
          <a:p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Hamdden: 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Gwario mwy ar hamdden ar hyd y lein</a:t>
            </a:r>
            <a:r>
              <a:rPr lang="cy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(e.e. Caerffili, Pontypridd, a Merthyr – ond risg hefyd o golli o’r ardaloedd hyn) yn ogystal â Chaerdydd/Bae Caerdydd</a:t>
            </a:r>
            <a:endParaRPr lang="cy-GB" sz="7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Gwell mynediad i mewn ac allan o ddigwyddiadau mawr</a:t>
            </a:r>
          </a:p>
          <a:p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Addysg drydyddol a hyfforddiant, iechyd, a busnes: effeithiau bychan</a:t>
            </a:r>
          </a:p>
          <a:p>
            <a:r>
              <a:rPr lang="cy-GB" sz="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ii) Busnes:</a:t>
            </a:r>
          </a:p>
          <a:p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Caerdydd a Chanolfannau Rhanbarthol Allweddol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Mynediad at farchnad lafur fwy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Lles i gynhyrchedd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Mynediad at fwy o gwsmeriaid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Mwy o drosiant busnes</a:t>
            </a:r>
          </a:p>
          <a:p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Heb fod yng Nghaerdydd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Gwario mwy o arian yn lleol oherwydd cyflogau uwch versus gwario mwy o arian yng Nghaerdydd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Gwario mwy o arian oherwydd ymwelwyr (hamdden a busnes)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Annog gwytnwch, ffurfio ac ehangu busnesau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iii) Cymuned</a:t>
            </a:r>
            <a:r>
              <a: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Lefelau uwch o fewnfuddsoddi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Datblygu tir ac eiddo ac effaith ar werth</a:t>
            </a:r>
          </a:p>
          <a:p>
            <a:pPr marL="357188" lvl="1" indent="-174625">
              <a:buFont typeface="Arial" panose="020B0604020202020204" pitchFamily="34" charset="0"/>
              <a:buChar char="•"/>
            </a:pPr>
            <a:r>
              <a:rPr lang="cy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Mwy o fewnfudo</a:t>
            </a:r>
          </a:p>
          <a:p>
            <a:pPr marL="357188" lvl="1" indent="-174625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Canol trefi mwy bywiog – gwelliannau i barthau cyhoeddus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Lefelau is o amddifadedd cymdeithasol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Llai o allfudo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Mwy o gynhyrchedd (cydgrynhoi) – ledled Cymru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Themâu Trawsdorri</a:t>
            </a:r>
            <a:endParaRPr lang="cy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="" xmlns:a16="http://schemas.microsoft.com/office/drawing/2014/main" id="{232B6138-6604-4CE9-884E-A151D390CF9B}"/>
              </a:ext>
            </a:extLst>
          </p:cNvPr>
          <p:cNvSpPr/>
          <p:nvPr/>
        </p:nvSpPr>
        <p:spPr>
          <a:xfrm>
            <a:off x="9665190" y="3285229"/>
            <a:ext cx="305173" cy="6836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DC5E3DF-DB03-45A6-B161-9488DBDFFAAD}"/>
              </a:ext>
            </a:extLst>
          </p:cNvPr>
          <p:cNvSpPr/>
          <p:nvPr/>
        </p:nvSpPr>
        <p:spPr>
          <a:xfrm>
            <a:off x="7489178" y="478500"/>
            <a:ext cx="2176012" cy="63795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Mwy yn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defnyddio’r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rheilffyrdd</a:t>
            </a:r>
            <a:endParaRPr lang="en-GB" sz="7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87313">
              <a:buFont typeface="Arial" panose="020B0604020202020204" pitchFamily="34" charset="0"/>
              <a:buChar char="•"/>
            </a:pP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Teithiau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newydd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cymudo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addysg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hamdden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ymwelwyr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gan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gynnwys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bobl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â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symudedd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llai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grwpiau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eraill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yr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effeithir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arnynt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sz="7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87313">
              <a:buFont typeface="Arial" panose="020B0604020202020204" pitchFamily="34" charset="0"/>
              <a:buChar char="•"/>
            </a:pPr>
            <a:r>
              <a:rPr lang="en-GB" sz="7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7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7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cyrchfannau</a:t>
            </a:r>
            <a:r>
              <a:rPr lang="en-GB" sz="7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teithiau</a:t>
            </a:r>
            <a:endParaRPr lang="en-GB" sz="7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87313">
              <a:buFont typeface="Arial" panose="020B0604020202020204" pitchFamily="34" charset="0"/>
              <a:buChar char="•"/>
            </a:pP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Newid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Modd</a:t>
            </a:r>
            <a:r>
              <a: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lang="en-GB" sz="7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lvl="2" indent="-174625">
              <a:buFont typeface="Arial" panose="020B0604020202020204" pitchFamily="34" charset="0"/>
              <a:buChar char="•"/>
            </a:pPr>
            <a:r>
              <a:rPr kumimoji="0" lang="en-GB" sz="75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Llai</a:t>
            </a:r>
            <a:r>
              <a:rPr kumimoji="0" lang="en-GB" sz="75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yn </a:t>
            </a:r>
            <a:r>
              <a:rPr kumimoji="0" lang="en-GB" sz="75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defnyddio’r</a:t>
            </a:r>
            <a:r>
              <a:rPr kumimoji="0" lang="en-GB" sz="75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bysus</a:t>
            </a:r>
            <a:endParaRPr kumimoji="0" lang="en-GB" sz="75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3275" lvl="2" indent="-174625">
              <a:buFont typeface="Arial" panose="020B0604020202020204" pitchFamily="34" charset="0"/>
              <a:buChar char="•"/>
            </a:pPr>
            <a:r>
              <a:rPr kumimoji="0" lang="en-GB" sz="75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Llai</a:t>
            </a:r>
            <a:r>
              <a:rPr kumimoji="0" lang="en-GB" sz="75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</a:t>
            </a:r>
            <a:r>
              <a:rPr kumimoji="0" lang="en-GB" sz="75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deithiau</a:t>
            </a:r>
            <a:r>
              <a:rPr kumimoji="0" lang="en-GB" sz="75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mewn</a:t>
            </a:r>
            <a:r>
              <a:rPr kumimoji="0" lang="en-GB" sz="75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75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ceir</a:t>
            </a:r>
            <a:endParaRPr kumimoji="0" lang="en-GB" sz="75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85838" lvl="3" indent="-87313">
              <a:buFont typeface="Arial" panose="020B0604020202020204" pitchFamily="34" charset="0"/>
              <a:buChar char="•"/>
            </a:pPr>
            <a:r>
              <a:rPr lang="en-GB" sz="75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 o </a:t>
            </a:r>
            <a:r>
              <a:rPr lang="en-GB" sz="75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gerdded</a:t>
            </a:r>
            <a:r>
              <a:rPr lang="en-GB" sz="75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75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beicio</a:t>
            </a:r>
            <a:r>
              <a:rPr lang="en-GB" sz="75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75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75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75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siwrne</a:t>
            </a:r>
            <a:r>
              <a:rPr lang="en-GB" sz="75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versus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llai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o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gerdded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beicio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deithiau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ardaloedd</a:t>
            </a:r>
            <a:r>
              <a:rPr lang="en-GB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trefol</a:t>
            </a:r>
            <a:endParaRPr lang="en-GB" sz="75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  <a:defRPr/>
            </a:pP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Ailddosbarthu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defnydd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rheilffyrdd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rhwng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Glyn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Ebwy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Lein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y Rhymni</a:t>
            </a:r>
            <a:endParaRPr lang="en-GB" sz="7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  <a:defRPr/>
            </a:pP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  <a:defRPr/>
            </a:pP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Dangosydd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Canlyniad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CDRhE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Dwyrain Cymru: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Cyfanswm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teithwyr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cludiant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cyhoeddus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rhwng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cysylltiadau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trefol</a:t>
            </a:r>
            <a:r>
              <a:rPr lang="en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endParaRPr lang="en-GB" sz="75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  <a:defRPr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0D4EE1C5-A9FB-465E-A246-EE03C9FF800B}"/>
              </a:ext>
            </a:extLst>
          </p:cNvPr>
          <p:cNvSpPr/>
          <p:nvPr/>
        </p:nvSpPr>
        <p:spPr>
          <a:xfrm>
            <a:off x="45625" y="437322"/>
            <a:ext cx="2176012" cy="637950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Trafnidiaeth – ochr cyflenwi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Rheilffyrdd araf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Darnau hir o drac sengl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Annibynadwy/diffyg prydlondeb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Aros yn hir mewn gorsafoedd, yn enwedig pan ddefnyddir ramp i ddefnyddwyr anabl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Hen gerbydau a disel, sy’n rhoi mwy o allyriadau</a:t>
            </a:r>
            <a:endParaRPr lang="cy-GB" sz="7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Gall nifer cyfyngedig o unedau cerbydau gyfrannu at ffurfiant byr gwasanaethau (lle mae gwasanaeth yn rhedeg gyda llai o gerbydau na’r hyn a archebwyd)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Problemau dibynadwyedd oherwydd ffurfiant byr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Dim digon o seddi ar rai gwasanaethau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Y seilwaith presennol yn rhwystro cyswllt uniongyrchol â 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Prinder llefydd i gadw trenau/effaith Depo Canton ar Gyffordd Gorllewin Caerdydd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Diffyg byrddio gwasatad mewn gorsafoedd/rhwng y trên a’r platfform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Cyfleusterau sylfaenol mewn rhai gorsafoedd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Cyfyngiadau capasiti ar rwydwaith y ffyrdd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Ansawdd Aer</a:t>
            </a:r>
          </a:p>
          <a:p>
            <a:r>
              <a: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Trafnidiaeth – safbwynt y defnyddwyr: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Gwasanaeth anaml ar ran ogleddol</a:t>
            </a:r>
            <a:r>
              <a:rPr lang="cy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RhCC (uchafswm o ddau drên yr awr)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Siwrneiau maith ar RhCC (&gt;1 awr) sydd heb allu cystadlu â’r car preifat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Gorlenwi ar adegau prysur /cyffiniau’r ddinas / methu mynd ar y trên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cy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Annibynadwy/diffyg prydlondeb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Angen rhyngnewidfa i gyrchu 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Rhwydwaith bysus cyfyngedig rhwng Blaenau’r Cymoedd a Chaerdydd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Anhawster cyrchu gorsafoedd / trenau i bobl â llai o symudedd a grwpiau eraill yr effeithir arnynt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Problemau diogelwch personol mewn rhai gorsafoedd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Profiad gwael i deithwyr mewn rhai gorsafoedd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Llawer o draffig ar y ffyrdd i mewn i Gaerdydd sy’n arwain ar amseroedd siwrneiau maith ac annibynadwy i bawb sy’n defnyddio’r ffyrdd</a:t>
            </a:r>
          </a:p>
          <a:p>
            <a:r>
              <a: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Cymdeithasol-economaidd: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Darlun cymdeithasol-economaidd negyddol i drigolion, busnesau a chymunedau</a:t>
            </a:r>
            <a:endParaRPr lang="cy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234C3877-B158-4AAB-B4BD-47B3D2D7128D}"/>
              </a:ext>
            </a:extLst>
          </p:cNvPr>
          <p:cNvSpPr/>
          <p:nvPr/>
        </p:nvSpPr>
        <p:spPr>
          <a:xfrm>
            <a:off x="2453658" y="437321"/>
            <a:ext cx="2176012" cy="637950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Mewnbynnau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CDRhE</a:t>
            </a:r>
            <a:r>
              <a:rPr lang="en-GB" sz="75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Buddsoddiad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CDRhE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naw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darn o </a:t>
            </a: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Mewnbynnau</a:t>
            </a:r>
            <a:r>
              <a:rPr lang="en-GB" sz="75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Llywodraeth</a:t>
            </a:r>
            <a:r>
              <a:rPr lang="en-GB" sz="75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Cymru/ TC </a:t>
            </a:r>
            <a:r>
              <a:rPr lang="en-GB" sz="750" b="1" u="sng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7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AT :</a:t>
            </a:r>
            <a:endParaRPr lang="en-GB" sz="7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Trydaneiddio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Cerbydau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newydd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2F651737-5EC2-4C40-96EC-A23CAF083419}"/>
              </a:ext>
            </a:extLst>
          </p:cNvPr>
          <p:cNvSpPr/>
          <p:nvPr/>
        </p:nvSpPr>
        <p:spPr>
          <a:xfrm>
            <a:off x="5007994" y="437323"/>
            <a:ext cx="2176012" cy="63795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cy-GB" sz="75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Gwell cysylltedd i wasanaethau allweddol, gan gynnwys cyflogaeth, iechyd ac addysg, diwylliant a threftadaeth, y celfyddydau, chwaraeon a hamdden yn deillio o’r isod: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Llai o amser teithio mewn cerbydau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Lein Aberdâr a Merthyr 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Cysylltiadau unigongyrchol newydd i Fae Caerdydd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Colli cysylltiadau uniongyrchol i Ynys y Barri/Penybont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Lein y Rhymni: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Cysylltiadau unigongyrchol newydd i Ynys y Barri a Phenybont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Colli cysylltiad uniongyrchol i Benarth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Coryton-Dinas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Cysylltiadau unigongyrchol newydd i Benarth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Colli cysylltiadau uniongyrchol i Radur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Trenau amlach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Mwy o allu ar y lein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Mwy o seddi i deithwyr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Gwelliannau hygyrchedd trwy gydymffurfio deddfwriaethol perthnasol a dylunio gorsafoedd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cy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Gwell ansawdd siwrneiau trwy gerbydau newydd, gwell gwasanaethau a gwell cyfleusterau mewn gorsafoedd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cy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Mwy dibynadwy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Gwell gwytnwch trwy fwy o hyblygrwydd i redeg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 o le i gadw trenau a manteision gweithredu yng Nghaerdydd Canolog oherwydd depo Ffynnon Tâf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y-GB" sz="75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cy-GB" sz="75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Dangosyddion Deilliant CDRhE 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 neu wella cyfleusterau rhwng moddau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cy-GB" sz="75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Cyfanswm hyd lein rheilffyrdd a ail-godwyd neu a uwchraddiwyd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cy-GB" sz="75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Datblygu Tir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7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Dangosydd Canlyniad CDRhE Gorllewin Cymru: Nifer y bobl 16 oed a hŷn o fewn amser teithio 15, 30, a 45 munud i ganolfan gyflogaeth allweddol rhwng 7am a 9am ar ddydd  Mawrth ar gludiant cyhoeddus (cyfartaloedd ar draws chwe chanolfan allweddol)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y-GB" sz="75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="" xmlns:a16="http://schemas.microsoft.com/office/drawing/2014/main" id="{036386A3-1765-4A25-BC9B-16C4DF0DC66D}"/>
              </a:ext>
            </a:extLst>
          </p:cNvPr>
          <p:cNvSpPr/>
          <p:nvPr/>
        </p:nvSpPr>
        <p:spPr>
          <a:xfrm>
            <a:off x="7184006" y="3285229"/>
            <a:ext cx="305173" cy="6836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Arrow: Right 35">
            <a:extLst>
              <a:ext uri="{FF2B5EF4-FFF2-40B4-BE49-F238E27FC236}">
                <a16:creationId xmlns="" xmlns:a16="http://schemas.microsoft.com/office/drawing/2014/main" id="{E527B4E7-2325-4A6A-9A3E-F5914253276B}"/>
              </a:ext>
            </a:extLst>
          </p:cNvPr>
          <p:cNvSpPr/>
          <p:nvPr/>
        </p:nvSpPr>
        <p:spPr>
          <a:xfrm>
            <a:off x="4702821" y="3285229"/>
            <a:ext cx="305173" cy="6836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Arrow: Right 36">
            <a:extLst>
              <a:ext uri="{FF2B5EF4-FFF2-40B4-BE49-F238E27FC236}">
                <a16:creationId xmlns="" xmlns:a16="http://schemas.microsoft.com/office/drawing/2014/main" id="{14B9F612-77C8-4C01-94A6-0CEBD26EC292}"/>
              </a:ext>
            </a:extLst>
          </p:cNvPr>
          <p:cNvSpPr/>
          <p:nvPr/>
        </p:nvSpPr>
        <p:spPr>
          <a:xfrm>
            <a:off x="2232693" y="3285229"/>
            <a:ext cx="283059" cy="6836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5FE262B9-7BCD-4943-ABD6-558FD52E4391}"/>
              </a:ext>
            </a:extLst>
          </p:cNvPr>
          <p:cNvSpPr/>
          <p:nvPr/>
        </p:nvSpPr>
        <p:spPr>
          <a:xfrm>
            <a:off x="45625" y="41177"/>
            <a:ext cx="2176012" cy="328474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Cyd-destun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3AB42D75-4E01-42A0-8598-BB21ED644CD4}"/>
              </a:ext>
            </a:extLst>
          </p:cNvPr>
          <p:cNvSpPr/>
          <p:nvPr/>
        </p:nvSpPr>
        <p:spPr>
          <a:xfrm>
            <a:off x="2526809" y="59004"/>
            <a:ext cx="2176012" cy="310647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Mewnbynnau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637606A-8C32-40B2-8543-53D2B872C297}"/>
              </a:ext>
            </a:extLst>
          </p:cNvPr>
          <p:cNvSpPr/>
          <p:nvPr/>
        </p:nvSpPr>
        <p:spPr>
          <a:xfrm>
            <a:off x="5007994" y="59004"/>
            <a:ext cx="2176012" cy="310647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Allbynnau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4908CC95-4C86-4398-A40E-E5264FCE6846}"/>
              </a:ext>
            </a:extLst>
          </p:cNvPr>
          <p:cNvSpPr/>
          <p:nvPr/>
        </p:nvSpPr>
        <p:spPr>
          <a:xfrm>
            <a:off x="7489178" y="59004"/>
            <a:ext cx="2176012" cy="310647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Deilliannau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00AE32B5-539D-4DB2-BCAC-108DBA8A5CE6}"/>
              </a:ext>
            </a:extLst>
          </p:cNvPr>
          <p:cNvSpPr/>
          <p:nvPr/>
        </p:nvSpPr>
        <p:spPr>
          <a:xfrm>
            <a:off x="9970363" y="59004"/>
            <a:ext cx="2176012" cy="310647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Effaith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2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83231-B94C-4CBD-B7C4-5CF63426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Bae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Caerdydd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Stryd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Frenhines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TAM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8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4C382B45-3119-47BA-BD00-2B9ED91FAE38}"/>
              </a:ext>
            </a:extLst>
          </p:cNvPr>
          <p:cNvGrpSpPr/>
          <p:nvPr/>
        </p:nvGrpSpPr>
        <p:grpSpPr>
          <a:xfrm>
            <a:off x="104502" y="39188"/>
            <a:ext cx="12087498" cy="6779622"/>
            <a:chOff x="104502" y="164620"/>
            <a:chExt cx="11913329" cy="6601939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54F92C4-618E-46FC-AA10-DD4C01CD4D97}"/>
                </a:ext>
              </a:extLst>
            </p:cNvPr>
            <p:cNvSpPr/>
            <p:nvPr/>
          </p:nvSpPr>
          <p:spPr>
            <a:xfrm>
              <a:off x="987552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Newidiadau posib i rywdwaith y bysus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Llai o dagfeydd i weddill defnyddwyr y ffyrdd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Manteision i weddill defnyddwyr y ffyrdd oherwydd bod amser siwrneiau yn fwy dibynadwy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Allyriadau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CO2 is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oherwydd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kilometrau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ceir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cerbydau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endPara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Gwell ansawdd aer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Manteision diogelwch ac amgylcheddol eraill, gan gynnwys sŵn</a:t>
              </a:r>
            </a:p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Cymdeithasol-economaidd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Trigolion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Swyddi: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Llai o ddiffyg gweithgaredd economaidd / diweithdra – pobl yn symud i’r gweithlu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Pobl yn cael swyddi sy’n talu’n well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Pobl yn gweithio mwy o oriau</a:t>
              </a: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Gwario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mwy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ym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Mh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ontypridd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Merthyr 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yn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ogystal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â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Chaerdydd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/Bae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Caerdydd</a:t>
              </a:r>
              <a:endPara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Gwell mynediad i mewn ac allan o ddigwyddiadau mawr</a:t>
              </a:r>
            </a:p>
            <a:p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Addysg drydyddol a hyfforddiant, iechyd, a busnes: effeithiau bychan</a:t>
              </a:r>
            </a:p>
            <a:p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Busnes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Caerdydd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Chanolfannau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Rhanbarthol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Allweddol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Mynediad at farchnad lafur fwy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Lles i gynhyrchedd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Mynediad at fwy o gwsmeriaid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drosiant busnes</a:t>
              </a: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Heb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fod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yng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Nghaerdydd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Gwario mwy o arian yn lleol oherwydd cyflogau uwch versus gwario mwy o arian yng Nghaerdydd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Gwario mwy o arian oherwydd ymwelwyr (hamdden a busnes)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Annog gwytnwch, ffurfio ac ehangu busnesau</a:t>
              </a:r>
            </a:p>
            <a:p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Cymuned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Lefelau uwch o fewnfuddsoddi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Datblygu tir ac eiddo ac effaith ar werth</a:t>
              </a:r>
            </a:p>
            <a:p>
              <a:pPr marL="357188" lvl="1" indent="-174625">
                <a:buFont typeface="Arial" panose="020B0604020202020204" pitchFamily="34" charset="0"/>
                <a:buChar char="•"/>
              </a:pPr>
              <a:r>
                <a:rPr lang="cy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Mwy o fewnfudo</a:t>
              </a:r>
            </a:p>
            <a:p>
              <a:pPr marL="357188" lvl="1" indent="-174625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Canol trefi mwy bywiog – gwelliannau i barthau cyhoeddus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Lefelau is o amddifadedd cymdeithasol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Llai o allfudo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gynhyrchedd (cydgrynhoi) – ledled Cymru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Themâu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Trawsdorri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="" xmlns:a16="http://schemas.microsoft.com/office/drawing/2014/main" id="{232B6138-6604-4CE9-884E-A151D390CF9B}"/>
                </a:ext>
              </a:extLst>
            </p:cNvPr>
            <p:cNvSpPr/>
            <p:nvPr/>
          </p:nvSpPr>
          <p:spPr>
            <a:xfrm>
              <a:off x="9575076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5DC5E3DF-DB03-45A6-B161-9488DBDFFAAD}"/>
                </a:ext>
              </a:extLst>
            </p:cNvPr>
            <p:cNvSpPr/>
            <p:nvPr/>
          </p:nvSpPr>
          <p:spPr>
            <a:xfrm>
              <a:off x="743276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Mwy yn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defnyddio’r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rheilffyrdd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Teithiau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cymudo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addysg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ymwelwyr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gan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gynnwys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bobl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â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symudedd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grwpiau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eraill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yr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effeithir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arnynt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Newid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cyrchfannau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teithiau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Newid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Modd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: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03275" lvl="2" indent="-174625">
                <a:buFont typeface="Arial" panose="020B0604020202020204" pitchFamily="34" charset="0"/>
                <a:buChar char="•"/>
              </a:pP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yn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defnyddio’r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bysus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03275" lvl="2" indent="-174625">
                <a:buFont typeface="Arial" panose="020B0604020202020204" pitchFamily="34" charset="0"/>
                <a:buChar char="•"/>
              </a:pP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deithiau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ceir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85838" lvl="3" indent="-87313">
                <a:buFont typeface="Arial" panose="020B0604020202020204" pitchFamily="34" charset="0"/>
                <a:buChar char="•"/>
              </a:pP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gerdded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beicio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fel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rhan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o’r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siwrne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versus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 o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gerdded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/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beicio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deithiau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byr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ardaloedd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trefol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0D4EE1C5-A9FB-465E-A246-EE03C9FF800B}"/>
                </a:ext>
              </a:extLst>
            </p:cNvPr>
            <p:cNvSpPr/>
            <p:nvPr/>
          </p:nvSpPr>
          <p:spPr>
            <a:xfrm>
              <a:off x="104502" y="696682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 – ochr cyflenwi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Rheilffyrdd araf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Darnau hir o drac sengl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Hen gerbydau a disel, sy’n arwain at fwy o allyriadau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Gall nifer cyfyngedig o unedau cerbydau gyfrannu at ffurfiant byr gwasanaethau (lle mae gwasanaeth yn rhedeg gyda llai o gerbydau na’r hyn a archebwyd)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Problemau dibynadwyedd oherwydd ffurfiant byr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Dim digon o seddi ar rai gwasanaethau</a:t>
              </a:r>
              <a:endParaRPr lang="cy-GB" sz="7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Y seilwaith presennol yn rhwystro cyswllt uniongyrchol â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BC</a:t>
              </a:r>
              <a:endParaRPr lang="cy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Cyfyngiadau capasiti ar rwydwaith y ffyrdd</a:t>
              </a:r>
            </a:p>
            <a:p>
              <a:endPara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 – safbwynt y defnyddwyr: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Gwasanaeth anaml ar rannau gogleddol Leins</a:t>
              </a:r>
              <a:r>
                <a:rPr lang="cy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TAM h.y., i’r gogledd o Abercynon / Pontypridd (uchafswm o ddau drên yr awr)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Amseroedd teithio maith mewn cerbydau ar Leins TAM (&gt;1 awr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) sydd heb allu cystadlu â’r car preifat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Gorlenwi ar adegau prysur /cyffiniau’r ddinas / methu mynd ar y trên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Angen rhyngnewidfa i gyrchu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BC</a:t>
              </a:r>
              <a:endParaRPr lang="cy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Rhwydwaith bysus cyfyngedig rhwng Treherbert, Aberdar, ac i raddau llai, Merthyr a Chaerdydd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Llawer o draffig ar y ffyrdd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 gwmpas Caerdydd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sy’n arwain ar amseroedd siwrneiau maith ac annibynadwy i bawb sy’n defnyddio’r ffyrdd</a:t>
              </a:r>
            </a:p>
            <a:p>
              <a:endParaRPr lang="cy-GB" sz="7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Cymdeithasol-economaidd: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Darlun cymdeithasol-economaidd negyddol i drigolion, busnesau a chymunedau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234C3877-B158-4AAB-B4BD-47B3D2D7128D}"/>
                </a:ext>
              </a:extLst>
            </p:cNvPr>
            <p:cNvSpPr/>
            <p:nvPr/>
          </p:nvSpPr>
          <p:spPr>
            <a:xfrm>
              <a:off x="254725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Mewnbynnau CDRhE:</a:t>
              </a:r>
            </a:p>
            <a:p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Rhaglen Weithredol Gorllewin Cymru: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Gwaith seilwaith i ganiatau cynyddu’r gwasanaeth i bedwar trên yr awr rhwng Porth a Threherbert ac ar hyd Leins Aberdâr a Merthyr.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 eraill i baratoi am drydaneiddio’r lein, gan gynnwys gosod dolenni pasio deinamig; gwaith uwch i ffensys ar hyd y lein a gwaith ar lwybrau; platfform a phont droed newydd ym Mynwent y Crynwyr; gosod sylfeini a mastiau/strwythurau cynnal i baratoi am drydaneiddio. </a:t>
              </a:r>
            </a:p>
            <a:p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Rhaglen Weithredol Dwyrain Cymru: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 seilwaith i lein y rheilffordd rhwng SFC a BC i roi mwy o gapasiti ar y lein, a chaniatau gwasanaethau uniongyrchol o TAM i Fae Caerdydd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 i’r trac i hwyluso mwy o drenau yr awr (20+ i’r naill gyfeiriad a’r llall) a mynediad uniongyrchol i Fae Caerdydd trwy blatfformau 4 a 5.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£146 miliwn</a:t>
              </a:r>
            </a:p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Mewnbynnau Llywodraeth Cymru /TC / AT 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Trydaneiddio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Cerbydau newydd</a:t>
              </a:r>
              <a:endParaRPr lang="cy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2F651737-5EC2-4C40-96EC-A23CAF083419}"/>
                </a:ext>
              </a:extLst>
            </p:cNvPr>
            <p:cNvSpPr/>
            <p:nvPr/>
          </p:nvSpPr>
          <p:spPr>
            <a:xfrm>
              <a:off x="499001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y-GB" sz="75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Gwell cysylltedd i wasanaethau allweddol, gan gynnwys cyflogaeth, iechyd ac addysg, diwylliant a threftadaeth, y celfyddydau, chwaraeon a hamdden yn deillio o’r isod: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amser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teithio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cerbydau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Cysylltiadau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unigongyrchol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Fae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Caerdydd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Colli cysylltiadau uniongyrchol i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Benybont/Ynys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y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Barri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Trenau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amlach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allu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lein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seddi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deithwyr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Ansawdd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gwell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siwrneiau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oherwydd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cerbydau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newydd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gwell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gwasanaethau</a:t>
              </a:r>
              <a:endPara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Mwy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dibynadwy</a:t>
              </a:r>
              <a:endPara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wytnwch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trwy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weithredu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yn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fwy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hyblyg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Dangosydd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Allbwn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CDRhE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: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Creu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neu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wella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cyfleusterau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rhwng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moddau</a:t>
              </a:r>
              <a:endParaRPr kumimoji="0" lang="en-GB" sz="75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lvl="1" indent="-171450">
                <a:buFont typeface="Arial" panose="020B0604020202020204" pitchFamily="34" charset="0"/>
                <a:buChar char="•"/>
              </a:pP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Dangosydd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Allbwn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CDRhE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: </a:t>
              </a:r>
              <a:r>
                <a:rPr lang="cy-GB" sz="75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Cyfanswm hyd lein rheilffyrdd a ail-godwyd neu a uwchraddiwyd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="" xmlns:a16="http://schemas.microsoft.com/office/drawing/2014/main" id="{036386A3-1765-4A25-BC9B-16C4DF0DC66D}"/>
                </a:ext>
              </a:extLst>
            </p:cNvPr>
            <p:cNvSpPr/>
            <p:nvPr/>
          </p:nvSpPr>
          <p:spPr>
            <a:xfrm>
              <a:off x="7132321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="" xmlns:a16="http://schemas.microsoft.com/office/drawing/2014/main" id="{E527B4E7-2325-4A6A-9A3E-F5914253276B}"/>
                </a:ext>
              </a:extLst>
            </p:cNvPr>
            <p:cNvSpPr/>
            <p:nvPr/>
          </p:nvSpPr>
          <p:spPr>
            <a:xfrm>
              <a:off x="4689566" y="342900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="" xmlns:a16="http://schemas.microsoft.com/office/drawing/2014/main" id="{14B9F612-77C8-4C01-94A6-0CEBD26EC292}"/>
                </a:ext>
              </a:extLst>
            </p:cNvPr>
            <p:cNvSpPr/>
            <p:nvPr/>
          </p:nvSpPr>
          <p:spPr>
            <a:xfrm>
              <a:off x="2246811" y="3429000"/>
              <a:ext cx="278675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5FE262B9-7BCD-4943-ABD6-558FD52E4391}"/>
                </a:ext>
              </a:extLst>
            </p:cNvPr>
            <p:cNvSpPr/>
            <p:nvPr/>
          </p:nvSpPr>
          <p:spPr>
            <a:xfrm>
              <a:off x="104502" y="16462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Cyd-destun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3AB42D75-4E01-42A0-8598-BB21ED644CD4}"/>
                </a:ext>
              </a:extLst>
            </p:cNvPr>
            <p:cNvSpPr/>
            <p:nvPr/>
          </p:nvSpPr>
          <p:spPr>
            <a:xfrm>
              <a:off x="254725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D637606A-8C32-40B2-8543-53D2B872C297}"/>
                </a:ext>
              </a:extLst>
            </p:cNvPr>
            <p:cNvSpPr/>
            <p:nvPr/>
          </p:nvSpPr>
          <p:spPr>
            <a:xfrm>
              <a:off x="499001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4908CC95-4C86-4398-A40E-E5264FCE6846}"/>
                </a:ext>
              </a:extLst>
            </p:cNvPr>
            <p:cNvSpPr/>
            <p:nvPr/>
          </p:nvSpPr>
          <p:spPr>
            <a:xfrm>
              <a:off x="743276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Deilliannau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00AE32B5-539D-4DB2-BCAC-108DBA8A5CE6}"/>
                </a:ext>
              </a:extLst>
            </p:cNvPr>
            <p:cNvSpPr/>
            <p:nvPr/>
          </p:nvSpPr>
          <p:spPr>
            <a:xfrm>
              <a:off x="987552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Effaith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64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83231-B94C-4CBD-B7C4-5CF63426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y Rhymni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4C382B45-3119-47BA-BD00-2B9ED91FAE38}"/>
              </a:ext>
            </a:extLst>
          </p:cNvPr>
          <p:cNvGrpSpPr/>
          <p:nvPr/>
        </p:nvGrpSpPr>
        <p:grpSpPr>
          <a:xfrm>
            <a:off x="45625" y="41177"/>
            <a:ext cx="12100750" cy="6775646"/>
            <a:chOff x="104502" y="164620"/>
            <a:chExt cx="11913329" cy="6601939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54F92C4-618E-46FC-AA10-DD4C01CD4D97}"/>
                </a:ext>
              </a:extLst>
            </p:cNvPr>
            <p:cNvSpPr/>
            <p:nvPr/>
          </p:nvSpPr>
          <p:spPr>
            <a:xfrm>
              <a:off x="987552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Newidiadau posib i rywdwaith y bysus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Llai o dagfeydd i weddill defnyddwyr y ffyrdd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Manteision i weddill defnyddwyr y ffyrdd oherwydd bod amser siwrneiau yn fwy dibynadwy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Allyriadau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CO2 is </a:t>
              </a: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oherwydd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kilometrau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ceir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cerbydau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endPara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Gwell ansawdd aer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Manteision diogelwch ac amgylcheddol eraill, gan gynnwys sŵn</a:t>
              </a:r>
            </a:p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Cymdeithasol-economaidd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Trigolion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Swyddi: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Llai o ddiffyg gweithgaredd economaidd / diweithdra – pobl yn symud i’r gweithlu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Pobl yn cael swyddi sy’n talu’n well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Pobl yn gweithio mwy o oriau</a:t>
              </a: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Gwario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mwy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yng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Nghaerffili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yn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ogystal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ag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yng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Nghaerdydd</a:t>
              </a:r>
              <a:endPara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Gwell mynediad i mewn ac allan o ddigwyddiadau mawr</a:t>
              </a:r>
            </a:p>
            <a:p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Addysg drydyddol a hyfforddiant, iechyd, a busnes: effeithiau bychan</a:t>
              </a:r>
            </a:p>
            <a:p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Busnes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Caerdydd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Chanolfannau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Rhanbarthol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Allweddol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Mynediad at farchnad lafur fwy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Lles i gynhyrchedd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Mynediad at fwy o gwsmeriaid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drosiant busnes</a:t>
              </a: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Heb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fod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yng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Nghaerdydd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Gwario mwy o arian yn lleol oherwydd cyflogau uwch versus gwario mwy o arian yng Nghaerdydd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Gwario mwy o arian oherwydd ymwelwyr (hamdden a busnes)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Annog gwytnwch, ffurfio ac ehangu busnesau</a:t>
              </a:r>
            </a:p>
            <a:p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Cymuned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Lefelau uwch o fewnfuddsoddi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Datblygu tir ac eiddo ac effaith ar werth</a:t>
              </a:r>
            </a:p>
            <a:p>
              <a:pPr marL="357188" lvl="1" indent="-174625">
                <a:buFont typeface="Arial" panose="020B0604020202020204" pitchFamily="34" charset="0"/>
                <a:buChar char="•"/>
              </a:pPr>
              <a:r>
                <a:rPr lang="cy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Mwy o fewnfudo</a:t>
              </a:r>
            </a:p>
            <a:p>
              <a:pPr marL="357188" lvl="1" indent="-174625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Canol trefi mwy bywiog – gwelliannau i barthau cyhoeddus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Lefelau is o amddifadedd cymdeithasol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Llai o allfudo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gynhyrchedd (cydgrynhoi) – ledled Cymru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Themau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Trawsdorri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="" xmlns:a16="http://schemas.microsoft.com/office/drawing/2014/main" id="{232B6138-6604-4CE9-884E-A151D390CF9B}"/>
                </a:ext>
              </a:extLst>
            </p:cNvPr>
            <p:cNvSpPr/>
            <p:nvPr/>
          </p:nvSpPr>
          <p:spPr>
            <a:xfrm>
              <a:off x="9575076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5DC5E3DF-DB03-45A6-B161-9488DBDFFAAD}"/>
                </a:ext>
              </a:extLst>
            </p:cNvPr>
            <p:cNvSpPr/>
            <p:nvPr/>
          </p:nvSpPr>
          <p:spPr>
            <a:xfrm>
              <a:off x="743276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Mwy yn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defnyddio’r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rheilffyrdd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Teithiau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cymudo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addysg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ymwelwyr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Newid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cyrchfannau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teithiau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Newid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Modd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: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03275" lvl="2" indent="-174625">
                <a:buFont typeface="Arial" panose="020B0604020202020204" pitchFamily="34" charset="0"/>
                <a:buChar char="•"/>
              </a:pP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yn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defnyddio’r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bysus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03275" lvl="2" indent="-174625">
                <a:buFont typeface="Arial" panose="020B0604020202020204" pitchFamily="34" charset="0"/>
                <a:buChar char="•"/>
              </a:pP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deithiau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ceir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85838" lvl="3" indent="-87313">
                <a:buFont typeface="Arial" panose="020B0604020202020204" pitchFamily="34" charset="0"/>
                <a:buChar char="•"/>
              </a:pP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gerdded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beicio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fel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rhan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o’r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siwrne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versus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 o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gerdded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/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beicio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deithiau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byr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ardaloedd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trefol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2" indent="-171450">
                <a:buFont typeface="Arial" panose="020B0604020202020204" pitchFamily="34" charset="0"/>
                <a:buChar char="•"/>
                <a:defRPr/>
              </a:pP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Ailddosbarthu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defnydd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o’r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rheilffyrdd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rhwng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Lein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Glyn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Ebwy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Lein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Rhymni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0D4EE1C5-A9FB-465E-A246-EE03C9FF800B}"/>
                </a:ext>
              </a:extLst>
            </p:cNvPr>
            <p:cNvSpPr/>
            <p:nvPr/>
          </p:nvSpPr>
          <p:spPr>
            <a:xfrm>
              <a:off x="104502" y="696682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ochr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cyflenwi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Rheilffyrdd araf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Darnau hir o drac sengl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Amseroedd aros maith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Hen gerbydau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Gall nifer cyfyngedig o unedau cerbydau gyfrannu at ffurfiant byr gwasanaethau (lle mae gwasanaeth yn rhedeg gyda llai o gerbydau na’r hyn a archebwyd)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Problemau dibynadwyedd oherwydd ffurfiant byr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Dim digon o seddi ar rai gwasanaethau</a:t>
              </a:r>
              <a:endParaRPr lang="cy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Cyfyngiadau capasiti ar yr A469 a’r A470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Cyfleusterau sylfaenol mewn rhai gorsafoedd</a:t>
              </a:r>
            </a:p>
            <a:p>
              <a:endParaRPr lang="cy-GB" sz="750" b="1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 – safbwynt y defnyddwyr: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Gwasanaeth anaml ar rannau gogleddol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 Lein y Rhymni (uchafswm o ddau drên yr awr)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Amseroedd teithio maith mewn cerbydau ar </a:t>
              </a:r>
              <a:r>
                <a:rPr lang="cy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Lein y Rhymni </a:t>
              </a:r>
              <a:r>
                <a:rPr lang="cy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(&gt;1 awr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) sydd heb allu cystadlu â’r car preifat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Gorlewni ar adegau prysur / wrth ddynesu at y ddinas / methu mynd ar y trên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Rhwydwaith bysus cyfyngedig rhwng Rhymni a Chaerdydd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Llawer o draffig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 yr A469 a’r A470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sy’n arwain ar amseroedd siwrneiau maith ac annibynadwy i bawb sy’n defnyddio’r ffyrdd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Problemau diogelwch personol mewn rhai gorsafoedd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Profiad gwael i deithwyr mewn rhai gorsafoedd</a:t>
              </a:r>
            </a:p>
            <a:p>
              <a:endParaRPr lang="cy-GB" sz="7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Cymdeithasol-economaidd: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Darlun cymdeithasol-economaidd negyddol i drigolion, busnesau a chymunedau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234C3877-B158-4AAB-B4BD-47B3D2D7128D}"/>
                </a:ext>
              </a:extLst>
            </p:cNvPr>
            <p:cNvSpPr/>
            <p:nvPr/>
          </p:nvSpPr>
          <p:spPr>
            <a:xfrm>
              <a:off x="254725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Mewnbynnau CDRhE 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Gwaith seilwaith i ganiatau cynyddu’r gwasanaeth i bedwar trên yr awr ar hyd lein i gyd i’r Rhymni yn ogystal â gwelliannau eraill i’r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rheilffordd i baratoi am drydaneiddio’r lein, gan gynnwys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 i’r trac, newid y platffordm yng nghyffiniau Gorsaf y Rhymni; gwelliannau i’r ffensys ar hyd y lein a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gwaith ar lwybrau;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gosod sylfeini a mastiau/strwythurau cynnal i baratoi am drydaneiddio.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£29.6 miliwn</a:t>
              </a:r>
            </a:p>
            <a:p>
              <a:r>
                <a:rPr lang="cy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Llywodraeth Cymru / TC / AT Mewnbynnau: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Trydaneiddio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Cerbydau newydd</a:t>
              </a:r>
            </a:p>
            <a:p>
              <a:endParaRPr lang="cy-GB" sz="7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2F651737-5EC2-4C40-96EC-A23CAF083419}"/>
                </a:ext>
              </a:extLst>
            </p:cNvPr>
            <p:cNvSpPr/>
            <p:nvPr/>
          </p:nvSpPr>
          <p:spPr>
            <a:xfrm>
              <a:off x="499001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y-GB" sz="75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Gwell cysylltedd i wasanaethau allweddol, gan gynnwys cyflogaeth, iechyd ac addysg, diwylliant a threftadaeth, y celfyddydau, chwaraeon a hamdden yn deillio o’r isod: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amser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teithio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cerbydau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Cysylltiadau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unigongyrchol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Ynys y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Barri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Phenynbont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Colli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cysylltiad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uniongyrchol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Benarth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allu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lein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seddi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deithwyr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Ansawdd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gwell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siwrneiau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oherwydd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cerbydau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gwell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gwasanaethau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Mwy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dibynadwy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wytnwch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trwy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weithredu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yn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fwy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hyblyg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>
                <a:buFont typeface="Arial" panose="020B0604020202020204" pitchFamily="34" charset="0"/>
                <a:buChar char="•"/>
              </a:pP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Dangosydd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Allbwn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sz="75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CDRhE</a:t>
              </a:r>
              <a:r>
                <a:rPr kumimoji="0" lang="en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: </a:t>
              </a:r>
              <a:r>
                <a:rPr lang="cy-GB" sz="75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Cyfanswm hyd lein rheilffyrdd a ail-godwyd neu a uwchraddiwyd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kumimoji="0" lang="en-GB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="" xmlns:a16="http://schemas.microsoft.com/office/drawing/2014/main" id="{036386A3-1765-4A25-BC9B-16C4DF0DC66D}"/>
                </a:ext>
              </a:extLst>
            </p:cNvPr>
            <p:cNvSpPr/>
            <p:nvPr/>
          </p:nvSpPr>
          <p:spPr>
            <a:xfrm>
              <a:off x="7132321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="" xmlns:a16="http://schemas.microsoft.com/office/drawing/2014/main" id="{E527B4E7-2325-4A6A-9A3E-F5914253276B}"/>
                </a:ext>
              </a:extLst>
            </p:cNvPr>
            <p:cNvSpPr/>
            <p:nvPr/>
          </p:nvSpPr>
          <p:spPr>
            <a:xfrm>
              <a:off x="4689566" y="342900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="" xmlns:a16="http://schemas.microsoft.com/office/drawing/2014/main" id="{14B9F612-77C8-4C01-94A6-0CEBD26EC292}"/>
                </a:ext>
              </a:extLst>
            </p:cNvPr>
            <p:cNvSpPr/>
            <p:nvPr/>
          </p:nvSpPr>
          <p:spPr>
            <a:xfrm>
              <a:off x="2246811" y="3429000"/>
              <a:ext cx="278675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5FE262B9-7BCD-4943-ABD6-558FD52E4391}"/>
                </a:ext>
              </a:extLst>
            </p:cNvPr>
            <p:cNvSpPr/>
            <p:nvPr/>
          </p:nvSpPr>
          <p:spPr>
            <a:xfrm>
              <a:off x="104502" y="16462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Cyd-destun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3AB42D75-4E01-42A0-8598-BB21ED644CD4}"/>
                </a:ext>
              </a:extLst>
            </p:cNvPr>
            <p:cNvSpPr/>
            <p:nvPr/>
          </p:nvSpPr>
          <p:spPr>
            <a:xfrm>
              <a:off x="254725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D637606A-8C32-40B2-8543-53D2B872C297}"/>
                </a:ext>
              </a:extLst>
            </p:cNvPr>
            <p:cNvSpPr/>
            <p:nvPr/>
          </p:nvSpPr>
          <p:spPr>
            <a:xfrm>
              <a:off x="499001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4908CC95-4C86-4398-A40E-E5264FCE6846}"/>
                </a:ext>
              </a:extLst>
            </p:cNvPr>
            <p:cNvSpPr/>
            <p:nvPr/>
          </p:nvSpPr>
          <p:spPr>
            <a:xfrm>
              <a:off x="743276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Deilliannau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00AE32B5-539D-4DB2-BCAC-108DBA8A5CE6}"/>
                </a:ext>
              </a:extLst>
            </p:cNvPr>
            <p:cNvSpPr/>
            <p:nvPr/>
          </p:nvSpPr>
          <p:spPr>
            <a:xfrm>
              <a:off x="987552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Effaith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2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83231-B94C-4CBD-B7C4-5CF63426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Gwelliannau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Orsafoedd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1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4C382B45-3119-47BA-BD00-2B9ED91FAE38}"/>
              </a:ext>
            </a:extLst>
          </p:cNvPr>
          <p:cNvGrpSpPr/>
          <p:nvPr/>
        </p:nvGrpSpPr>
        <p:grpSpPr>
          <a:xfrm>
            <a:off x="45625" y="41177"/>
            <a:ext cx="12100750" cy="6775646"/>
            <a:chOff x="104502" y="164620"/>
            <a:chExt cx="11913329" cy="6601939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54F92C4-618E-46FC-AA10-DD4C01CD4D97}"/>
                </a:ext>
              </a:extLst>
            </p:cNvPr>
            <p:cNvSpPr/>
            <p:nvPr/>
          </p:nvSpPr>
          <p:spPr>
            <a:xfrm>
              <a:off x="987552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Mân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gyfraniad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effaithiau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lefel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rhaglen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Cymdeithasol-economaidd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Canolbwyntio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grwpiau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mae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newidiadau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hygyrchedd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ffisegol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yn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effeithio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arnynt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fwyaf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Trigolion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Swyddi: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Llai o ddiffyg gweithgaredd economaidd / diweithdra – pobl yn symud i’r gweithlu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Pobl yn cael swyddi sy’n talu’n well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Pobl yn gweithio mwy o oriau</a:t>
              </a: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Gwario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mwy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mannau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hyd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lein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e.e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Caerffili, 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Pontypridd, 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GB" sz="7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Merthyr) 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yn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ogystal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â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Chaerdydd</a:t>
              </a:r>
              <a:r>
                <a:rPr lang="en-GB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/Bae </a:t>
              </a:r>
              <a:r>
                <a:rPr lang="en-GB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Caerdydd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Gwell mynediad i mewn ac allan o ddigwyddiadau mawr</a:t>
              </a:r>
            </a:p>
            <a:p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Addysg drydyddol a hyfforddiant, iechyd, a busnes: effeithiau bychan</a:t>
              </a:r>
            </a:p>
            <a:p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Busnes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Caerdydd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Chanolfannau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Rhanbarthol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Allweddol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Mynediad at farchnad lafur fwy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Lles i gynhyrchedd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Mynediad at fwy o gwsmeriaid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drosiant busnes</a:t>
              </a:r>
            </a:p>
            <a:p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Heb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fod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yng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Nghaerdydd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Gwario mwy o arian yn lleol oherwydd cyflogau </a:t>
              </a: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lleol uwch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versus gwario mwy o arian yng Nghaerdydd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Gwario mwy o arian oherwydd ymwelwyr (hamdden a busnes)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Annog gwytnwch, ffurfio ac ehangu busnesau</a:t>
              </a:r>
            </a:p>
            <a:p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iii</a:t>
              </a:r>
              <a:r>
                <a:rPr lang="en-GB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GB" sz="7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Cymuned</a:t>
              </a:r>
              <a:r>
                <a:rPr lang="en-GB" sz="7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Lefelau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uwch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fewnfuddsoddi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Datblygu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tir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ac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eiddo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ac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effeithiau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werth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174625">
                <a:buFont typeface="Arial" panose="020B0604020202020204" pitchFamily="34" charset="0"/>
                <a:buChar char="•"/>
              </a:pP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fewnfudo</a:t>
              </a:r>
              <a:endParaRPr lang="en-GB" sz="7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174625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Canol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trefi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mwy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bywiog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barthau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cyhoeddus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Lefelau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is o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amddifadedd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allfudo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Mwy o gynhyrchedd (cydgrynhoi) – ledled Cymru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Themâu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Trawsdorri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="" xmlns:a16="http://schemas.microsoft.com/office/drawing/2014/main" id="{232B6138-6604-4CE9-884E-A151D390CF9B}"/>
                </a:ext>
              </a:extLst>
            </p:cNvPr>
            <p:cNvSpPr/>
            <p:nvPr/>
          </p:nvSpPr>
          <p:spPr>
            <a:xfrm>
              <a:off x="9575076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5DC5E3DF-DB03-45A6-B161-9488DBDFFAAD}"/>
                </a:ext>
              </a:extLst>
            </p:cNvPr>
            <p:cNvSpPr/>
            <p:nvPr/>
          </p:nvSpPr>
          <p:spPr>
            <a:xfrm>
              <a:off x="743276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Mwy yn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defnyddio’r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rheilffyrdd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Teithiau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newydd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cymudo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addysg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hamdden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GB" sz="75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ymwelwyr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gan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gynnwys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bobl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â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symudedd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grwpiau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eraill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yr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effeithir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arnynt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en-GB" sz="7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Newid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cyrchfannau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teithiau</a:t>
              </a:r>
              <a:endParaRPr lang="en-GB" sz="7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57188" lvl="1" indent="-87313">
                <a:buFont typeface="Arial" panose="020B0604020202020204" pitchFamily="34" charset="0"/>
                <a:buChar char="•"/>
              </a:pP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Newid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Modd</a:t>
              </a:r>
              <a:r>
                <a:rPr lang="en-GB" sz="7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803275" lvl="2" indent="-174625">
                <a:buFont typeface="Arial" panose="020B0604020202020204" pitchFamily="34" charset="0"/>
                <a:buChar char="•"/>
              </a:pP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yn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defnyddio’r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bysus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03275" lvl="2" indent="-174625">
                <a:buFont typeface="Arial" panose="020B0604020202020204" pitchFamily="34" charset="0"/>
                <a:buChar char="•"/>
              </a:pP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deithiau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ceir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85838" lvl="3" indent="-87313">
                <a:buFont typeface="Arial" panose="020B0604020202020204" pitchFamily="34" charset="0"/>
                <a:buChar char="•"/>
              </a:pP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Mwy o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gerdded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beicio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fel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rhan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o’r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siwrne</a:t>
              </a:r>
              <a:r>
                <a:rPr lang="en-GB" sz="75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versus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llai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 o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gerdded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/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beicio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deithiau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byr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ardaloedd</a:t>
              </a:r>
              <a:r>
                <a:rPr lang="en-GB" sz="75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trefol</a:t>
              </a:r>
              <a:endParaRPr lang="en-GB" sz="7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0D4EE1C5-A9FB-465E-A246-EE03C9FF800B}"/>
                </a:ext>
              </a:extLst>
            </p:cNvPr>
            <p:cNvSpPr/>
            <p:nvPr/>
          </p:nvSpPr>
          <p:spPr>
            <a:xfrm>
              <a:off x="104502" y="696682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ochr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cyflenwi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Diffyg byrddio gwasatad mewn gorsafoedd/rhwng y trên a’r platfform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Cyfleusterau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sylfaenol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mewn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rhai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gorsafoedd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Aros yn hir mewn gorsafoedd, yn enwedig pan ddefnyddir ramp i ddefnyddwyr anabl</a:t>
              </a:r>
            </a:p>
            <a:p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Trafnidiaeth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safbwynt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defnyddwyr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Anhawster cyrchu gorsafoedd / trenau i bobl â llai o symudedd a grwpiau eraill yr effeithir arnynt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Problemau </a:t>
              </a: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diogelwch personol mewn rhai gorsafoedd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>
                  <a:latin typeface="Arial" panose="020B0604020202020204" pitchFamily="34" charset="0"/>
                  <a:cs typeface="Arial" panose="020B0604020202020204" pitchFamily="34" charset="0"/>
                </a:rPr>
                <a:t>Profiad gwael i deithwyr mewn rhai gorsafoedd</a:t>
              </a:r>
            </a:p>
            <a:p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Cymdeithasol-economaidd</a:t>
              </a:r>
              <a:r>
                <a:rPr lang="en-GB" sz="75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75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Rhaid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grwpiau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wedi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eu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heithrio’n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gymdeithasol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oherwydd</a:t>
              </a:r>
              <a:r>
                <a:rPr lang="en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anghydraddoldeb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234C3877-B158-4AAB-B4BD-47B3D2D7128D}"/>
                </a:ext>
              </a:extLst>
            </p:cNvPr>
            <p:cNvSpPr/>
            <p:nvPr/>
          </p:nvSpPr>
          <p:spPr>
            <a:xfrm>
              <a:off x="2547257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75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Mewnbynnau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750" b="1" u="sng" dirty="0" err="1">
                  <a:latin typeface="Arial" panose="020B0604020202020204" pitchFamily="34" charset="0"/>
                  <a:cs typeface="Arial" panose="020B0604020202020204" pitchFamily="34" charset="0"/>
                </a:rPr>
                <a:t>CDRhE</a:t>
              </a:r>
              <a:r>
                <a:rPr lang="en-GB" sz="75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:</a:t>
              </a:r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55 gorsaf wedi eu hystyried am welliannau (18 yn Nwyrain Cymru a 37 yng Ngorllewin Cymru) gan gynnwys mynediad gwastad, seddi newydd, cysgodfannau, systemau gwybodaeth i gwsmeriaid a phwyntiau cymorth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£46.9 miliwn (24 miliwn yn Nwyrain Cymru a 22.9 miliwn yng Ngorllewin Cymru)</a:t>
              </a:r>
            </a:p>
            <a:p>
              <a:endParaRPr lang="en-GB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2F651737-5EC2-4C40-96EC-A23CAF083419}"/>
                </a:ext>
              </a:extLst>
            </p:cNvPr>
            <p:cNvSpPr/>
            <p:nvPr/>
          </p:nvSpPr>
          <p:spPr>
            <a:xfrm>
              <a:off x="4990012" y="696681"/>
              <a:ext cx="2142309" cy="6069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Llai o amser teithio mewn cerbydau oherwydd na fydd cymaint o amser aros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cy-GB" sz="7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Gwelliannau hygyrchedd trwy gydymffurfio â deddfwriaeth berthnasol a dylunio gorsafoedd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0" lang="cy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Gwell ansawdd siwrneiau a chyfleusterau mewn gorsafoedd</a:t>
              </a:r>
            </a:p>
            <a:p>
              <a:endParaRPr kumimoji="0" lang="cy-GB" sz="75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0" lang="cy-GB" sz="75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Dangosydd Deilliant CDRhE : Creu neu wella cyfleusterau rhwng-fodd</a:t>
              </a:r>
            </a:p>
            <a:p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="" xmlns:a16="http://schemas.microsoft.com/office/drawing/2014/main" id="{036386A3-1765-4A25-BC9B-16C4DF0DC66D}"/>
                </a:ext>
              </a:extLst>
            </p:cNvPr>
            <p:cNvSpPr/>
            <p:nvPr/>
          </p:nvSpPr>
          <p:spPr>
            <a:xfrm>
              <a:off x="7132321" y="339854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="" xmlns:a16="http://schemas.microsoft.com/office/drawing/2014/main" id="{E527B4E7-2325-4A6A-9A3E-F5914253276B}"/>
                </a:ext>
              </a:extLst>
            </p:cNvPr>
            <p:cNvSpPr/>
            <p:nvPr/>
          </p:nvSpPr>
          <p:spPr>
            <a:xfrm>
              <a:off x="4689566" y="3429000"/>
              <a:ext cx="300446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="" xmlns:a16="http://schemas.microsoft.com/office/drawing/2014/main" id="{14B9F612-77C8-4C01-94A6-0CEBD26EC292}"/>
                </a:ext>
              </a:extLst>
            </p:cNvPr>
            <p:cNvSpPr/>
            <p:nvPr/>
          </p:nvSpPr>
          <p:spPr>
            <a:xfrm>
              <a:off x="2246811" y="3429000"/>
              <a:ext cx="278675" cy="6661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5FE262B9-7BCD-4943-ABD6-558FD52E4391}"/>
                </a:ext>
              </a:extLst>
            </p:cNvPr>
            <p:cNvSpPr/>
            <p:nvPr/>
          </p:nvSpPr>
          <p:spPr>
            <a:xfrm>
              <a:off x="104502" y="16462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Cyd-destun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3AB42D75-4E01-42A0-8598-BB21ED644CD4}"/>
                </a:ext>
              </a:extLst>
            </p:cNvPr>
            <p:cNvSpPr/>
            <p:nvPr/>
          </p:nvSpPr>
          <p:spPr>
            <a:xfrm>
              <a:off x="254725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Mewnbynnau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D637606A-8C32-40B2-8543-53D2B872C297}"/>
                </a:ext>
              </a:extLst>
            </p:cNvPr>
            <p:cNvSpPr/>
            <p:nvPr/>
          </p:nvSpPr>
          <p:spPr>
            <a:xfrm>
              <a:off x="499001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Allbynnau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4908CC95-4C86-4398-A40E-E5264FCE6846}"/>
                </a:ext>
              </a:extLst>
            </p:cNvPr>
            <p:cNvSpPr/>
            <p:nvPr/>
          </p:nvSpPr>
          <p:spPr>
            <a:xfrm>
              <a:off x="7432766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Deilliannau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00AE32B5-539D-4DB2-BCAC-108DBA8A5CE6}"/>
                </a:ext>
              </a:extLst>
            </p:cNvPr>
            <p:cNvSpPr/>
            <p:nvPr/>
          </p:nvSpPr>
          <p:spPr>
            <a:xfrm>
              <a:off x="9875522" y="181990"/>
              <a:ext cx="2142309" cy="444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Effaith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9039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83231-B94C-4CBD-B7C4-5CF63426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Depo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1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6322B8E6F0744B78058504EF1B2EA" ma:contentTypeVersion="21" ma:contentTypeDescription="Create a new document." ma:contentTypeScope="" ma:versionID="91bb7a7cf808d35e65e449781f0bde1d">
  <xsd:schema xmlns:xsd="http://www.w3.org/2001/XMLSchema" xmlns:xs="http://www.w3.org/2001/XMLSchema" xmlns:p="http://schemas.microsoft.com/office/2006/metadata/properties" xmlns:ns1="http://schemas.microsoft.com/sharepoint/v3" xmlns:ns2="d9c5e1a0-22d2-4541-8779-fd5921c44730" xmlns:ns3="0a75a85d-6c4d-4576-b777-ab739a138011" targetNamespace="http://schemas.microsoft.com/office/2006/metadata/properties" ma:root="true" ma:fieldsID="e9a0f1c168e3a2962841db1ef77cee8b" ns1:_="" ns2:_="" ns3:_="">
    <xsd:import namespace="http://schemas.microsoft.com/sharepoint/v3"/>
    <xsd:import namespace="d9c5e1a0-22d2-4541-8779-fd5921c44730"/>
    <xsd:import namespace="0a75a85d-6c4d-4576-b777-ab739a138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OCR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5e1a0-22d2-4541-8779-fd5921c44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dfc7249c-bf68-4780-a2e5-99932a6b8d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5a85d-6c4d-4576-b777-ab739a138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e81bd91-50de-4ae7-9c0e-3e3485ffb3ed}" ma:internalName="TaxCatchAll" ma:showField="CatchAllData" ma:web="0a75a85d-6c4d-4576-b777-ab739a1380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metadata xmlns="http://www.objective.com/ecm/document/metadata/FF3C5B18883D4E21973B57C2EEED7FD1" version="1.0.0">
  <systemFields>
    <field name="Objective-Id">
      <value order="0">A42049105</value>
    </field>
    <field name="Objective-Title">
      <value order="0">CYMLogic Maps v2.0</value>
    </field>
    <field name="Objective-Description">
      <value order="0"/>
    </field>
    <field name="Objective-CreationStamp">
      <value order="0">2022-09-07T09:17:16Z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2022-09-07T09:20:11Z</value>
    </field>
    <field name="Objective-Owner">
      <value order="0">Jones, Carly (COOG - DDAT - KAS - Education &amp; Skills Research)</value>
    </field>
    <field name="Objective-Path">
      <value order="0">Objective Global Folder:Business File Plan:WG Organisational Groups:NEW - Post April 2022 - Economy, Treasury &amp; Constitution:Economy, Treasury &amp; Constitution (ETC) - WEFO - Wales European Funding Office:1 - Save:WEFO Research Monitoring &amp; Evaluation:Studies and Evaluations 2014-20:WEFO - Research, Monitoring &amp; Evaluation - KAS - Evaluation of ERDF Rail Projects - 2018-2023:14 Interim Report</value>
    </field>
    <field name="Objective-Parent">
      <value order="0">14 Interim Report</value>
    </field>
    <field name="Objective-State">
      <value order="0">Being Drafted</value>
    </field>
    <field name="Objective-VersionId">
      <value order="0">vA80438009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qA1347784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6EB16B-1B71-4A18-9196-82B28AE9F410}"/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3.xml><?xml version="1.0" encoding="utf-8"?>
<ds:datastoreItem xmlns:ds="http://schemas.openxmlformats.org/officeDocument/2006/customXml" ds:itemID="{4DA5F156-6319-4AA1-8271-28E1726379FC}"/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2352</Words>
  <Application>Microsoft Office PowerPoint</Application>
  <PresentationFormat>Custom</PresentationFormat>
  <Paragraphs>393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1) Cyfnod 2 Metro De Cymru</vt:lpstr>
      <vt:lpstr>PowerPoint Presentation</vt:lpstr>
      <vt:lpstr>2) Bae Caerdydd, Stryd y Frenhines, Leins TAM</vt:lpstr>
      <vt:lpstr>PowerPoint Presentation</vt:lpstr>
      <vt:lpstr>3) Lein y Rhymni</vt:lpstr>
      <vt:lpstr>PowerPoint Presentation</vt:lpstr>
      <vt:lpstr>4) Gwelliannau i Orsafoedd</vt:lpstr>
      <vt:lpstr>PowerPoint Presentation</vt:lpstr>
      <vt:lpstr>5) Depo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Canning</dc:creator>
  <cp:lastModifiedBy>Meg Elis</cp:lastModifiedBy>
  <cp:revision>200</cp:revision>
  <dcterms:created xsi:type="dcterms:W3CDTF">2016-10-13T11:12:36Z</dcterms:created>
  <dcterms:modified xsi:type="dcterms:W3CDTF">2022-06-30T15:56:21Z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A42049105</vt:lpwstr>
  </property>
  <property fmtid="{D5CDD505-2E9C-101B-9397-08002B2CF9AE}" pid="4" name="Objective-Title">
    <vt:lpwstr>CYMLogic Maps v2.0</vt:lpwstr>
  </property>
  <property fmtid="{D5CDD505-2E9C-101B-9397-08002B2CF9AE}" pid="5" name="Objective-Description">
    <vt:lpwstr/>
  </property>
  <property fmtid="{D5CDD505-2E9C-101B-9397-08002B2CF9AE}" pid="6" name="Objective-CreationStamp">
    <vt:filetime>2022-09-07T09:17:16Z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2022-09-07T09:20:11Z</vt:filetime>
  </property>
  <property fmtid="{D5CDD505-2E9C-101B-9397-08002B2CF9AE}" pid="11" name="Objective-Owner">
    <vt:lpwstr>Jones, Carly (COOG - DDAT - KAS - Education &amp; Skills Research)</vt:lpwstr>
  </property>
  <property fmtid="{D5CDD505-2E9C-101B-9397-08002B2CF9AE}" pid="12" name="Objective-Path">
    <vt:lpwstr>Objective Global Folder:Business File Plan:WG Organisational Groups:NEW - Post April 2022 - Economy, Treasury &amp; Constitution:Economy, Treasury &amp; Constitution (ETC) - WEFO - Wales European Funding Office:1 - Save:WEFO Research Monitoring &amp; Evaluation:Studies and Evaluations 2014-20:WEFO - Research, Monitoring &amp; Evaluation - KAS - Evaluation of ERDF Rail Projects - 2018-2023:14 Interim Report</vt:lpwstr>
  </property>
  <property fmtid="{D5CDD505-2E9C-101B-9397-08002B2CF9AE}" pid="13" name="Objective-Parent">
    <vt:lpwstr>14 Interim Report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vA80438009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qA1347784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/>
  </property>
  <property fmtid="{D5CDD505-2E9C-101B-9397-08002B2CF9AE}" pid="22" name="Objective-Date Acquired">
    <vt:lpwstr/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</Properties>
</file>